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69" r:id="rId3"/>
    <p:sldId id="260" r:id="rId4"/>
    <p:sldId id="262" r:id="rId5"/>
    <p:sldId id="266" r:id="rId6"/>
    <p:sldId id="265" r:id="rId7"/>
    <p:sldId id="263" r:id="rId8"/>
    <p:sldId id="264" r:id="rId9"/>
    <p:sldId id="267" r:id="rId10"/>
    <p:sldId id="268" r:id="rId11"/>
    <p:sldId id="270" r:id="rId12"/>
    <p:sldId id="271" r:id="rId13"/>
    <p:sldId id="272" r:id="rId14"/>
    <p:sldId id="275" r:id="rId15"/>
    <p:sldId id="276" r:id="rId16"/>
    <p:sldId id="277" r:id="rId17"/>
    <p:sldId id="279" r:id="rId18"/>
    <p:sldId id="280" r:id="rId19"/>
    <p:sldId id="283" r:id="rId20"/>
    <p:sldId id="281" r:id="rId21"/>
    <p:sldId id="295" r:id="rId22"/>
    <p:sldId id="296" r:id="rId23"/>
    <p:sldId id="282" r:id="rId24"/>
    <p:sldId id="284" r:id="rId25"/>
    <p:sldId id="297" r:id="rId26"/>
    <p:sldId id="285" r:id="rId27"/>
    <p:sldId id="288" r:id="rId28"/>
    <p:sldId id="298" r:id="rId29"/>
    <p:sldId id="300" r:id="rId30"/>
    <p:sldId id="287" r:id="rId31"/>
    <p:sldId id="301" r:id="rId32"/>
    <p:sldId id="302" r:id="rId33"/>
    <p:sldId id="289" r:id="rId34"/>
    <p:sldId id="273" r:id="rId35"/>
    <p:sldId id="292" r:id="rId36"/>
    <p:sldId id="294" r:id="rId37"/>
    <p:sldId id="293" r:id="rId38"/>
    <p:sldId id="290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BE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16" autoAdjust="0"/>
  </p:normalViewPr>
  <p:slideViewPr>
    <p:cSldViewPr>
      <p:cViewPr varScale="1">
        <p:scale>
          <a:sx n="88" d="100"/>
          <a:sy n="88" d="100"/>
        </p:scale>
        <p:origin x="-127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3DB4-8F2B-4C5E-9CF7-5BDF1CF1BEBA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9601-883C-4292-A676-D154B6230E2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A9601-883C-4292-A676-D154B6230E2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None/>
            </a:pPr>
            <a:fld id="{6996BC54-7E33-4133-8F81-9845D8BEA909}" type="slidenum">
              <a:rPr lang="en-GB">
                <a:latin typeface="Times New Roman" pitchFamily="16" charset="0"/>
                <a:cs typeface="Lucida Sans Unicode" pitchFamily="3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None/>
              </a:pPr>
              <a:t>14</a:t>
            </a:fld>
            <a:endParaRPr lang="en-GB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1003301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None/>
            </a:pPr>
            <a:fld id="{9CB30C63-B216-41BC-B811-7B9D1C8E8646}" type="slidenum">
              <a:rPr lang="en-GB">
                <a:latin typeface="Times New Roman" pitchFamily="16" charset="0"/>
                <a:cs typeface="Lucida Sans Unicode" pitchFamily="3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None/>
              </a:pPr>
              <a:t>15</a:t>
            </a:fld>
            <a:endParaRPr lang="en-GB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1003301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None/>
            </a:pPr>
            <a:fld id="{9CB30C63-B216-41BC-B811-7B9D1C8E8646}" type="slidenum">
              <a:rPr lang="en-GB">
                <a:latin typeface="Times New Roman" pitchFamily="16" charset="0"/>
                <a:cs typeface="Lucida Sans Unicode" pitchFamily="3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None/>
              </a:pPr>
              <a:t>16</a:t>
            </a:fld>
            <a:endParaRPr lang="en-GB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1003301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charset="2"/>
              <a:buNone/>
            </a:pPr>
            <a:fld id="{9CB30C63-B216-41BC-B811-7B9D1C8E8646}" type="slidenum">
              <a:rPr lang="en-GB">
                <a:latin typeface="Times New Roman" pitchFamily="16" charset="0"/>
                <a:cs typeface="Lucida Sans Unicode" pitchFamily="3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None/>
              </a:pPr>
              <a:t>17</a:t>
            </a:fld>
            <a:endParaRPr lang="en-GB">
              <a:latin typeface="Times New Roman" pitchFamily="16" charset="0"/>
              <a:cs typeface="Lucida Sans Unicode" pitchFamily="32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1003301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</p:spPr>
        <p:txBody>
          <a:bodyPr wrap="non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latin typeface="Trebuchet MS" pitchFamily="34" charset="0"/>
                <a:cs typeface="Times New Roman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  <a:cs typeface="Times New Roman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lvl1pPr>
              <a:defRPr>
                <a:latin typeface="Trebuchet MS" pitchFamily="34" charset="0"/>
                <a:cs typeface="Times New Roman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D514-501C-4CED-94B7-D137A11D4C59}" type="slidenum">
              <a:rPr lang="en-GB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 b="1">
                <a:latin typeface="Trebuchet MS" pitchFamily="34" charset="0"/>
                <a:cs typeface="Times New Roman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latin typeface="Trebuchet MS" pitchFamily="34" charset="0"/>
                <a:cs typeface="Times New Roman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  <a:cs typeface="Times New Roman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  <a:cs typeface="Times New Roman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  <a:cs typeface="Times New Roman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14D03A-ED32-49E9-84DF-025893C1705C}" type="datetimeFigureOut">
              <a:rPr lang="en-US" smtClean="0"/>
              <a:pPr/>
              <a:t>10/7/2010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A006D3-D919-441F-B9AD-9D30210C83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Trebuchet MS" pitchFamily="34" charset="0"/>
          <a:ea typeface="+mj-ea"/>
          <a:cs typeface="Times New Roman" pitchFamily="18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people.cs.ubc.ca/~mariusm/index.php/FLANN/FLAN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iddleburySnapshot_2009_12_07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s.ualberta.ca/~yang/moti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6124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Segmenting Video Into Classes of Algorithm-Suitability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01218"/>
            <a:ext cx="8077200" cy="149961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Oisin</a:t>
            </a:r>
            <a:r>
              <a:rPr lang="en-US" sz="2400" dirty="0" smtClean="0"/>
              <a:t> Mac </a:t>
            </a:r>
            <a:r>
              <a:rPr lang="en-US" sz="2400" dirty="0" err="1" smtClean="0"/>
              <a:t>Aodha</a:t>
            </a:r>
            <a:r>
              <a:rPr lang="en-US" sz="2400" dirty="0" smtClean="0"/>
              <a:t> </a:t>
            </a:r>
            <a:r>
              <a:rPr lang="en-US" sz="2400" dirty="0" smtClean="0"/>
              <a:t>(UCL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Gabriel </a:t>
            </a:r>
            <a:r>
              <a:rPr lang="en-US" sz="2400" dirty="0" err="1" smtClean="0"/>
              <a:t>Brostow</a:t>
            </a:r>
            <a:r>
              <a:rPr lang="en-US" sz="2400" dirty="0" smtClean="0"/>
              <a:t> (UCL)</a:t>
            </a:r>
            <a:endParaRPr lang="en-US" sz="2400" dirty="0" smtClean="0"/>
          </a:p>
          <a:p>
            <a:r>
              <a:rPr lang="en-US" sz="2400" dirty="0" smtClean="0"/>
              <a:t>Marc </a:t>
            </a:r>
            <a:r>
              <a:rPr lang="en-US" sz="2400" dirty="0" err="1" smtClean="0"/>
              <a:t>Pollefeys</a:t>
            </a:r>
            <a:r>
              <a:rPr lang="en-US" sz="2400" dirty="0" smtClean="0"/>
              <a:t> (ETH)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428596" y="881067"/>
            <a:ext cx="8211658" cy="4619635"/>
            <a:chOff x="4648200" y="3810000"/>
            <a:chExt cx="4063492" cy="2286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20002" b="59995"/>
            <a:stretch>
              <a:fillRect/>
            </a:stretch>
          </p:blipFill>
          <p:spPr bwMode="auto">
            <a:xfrm>
              <a:off x="4648200" y="3810000"/>
              <a:ext cx="4063492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644724" y="5605046"/>
              <a:ext cx="649027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Road</a:t>
              </a:r>
              <a:endPara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4096" y="3852446"/>
              <a:ext cx="481653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Sky</a:t>
              </a:r>
              <a:endPara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41551" y="4309646"/>
              <a:ext cx="985359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Building</a:t>
              </a:r>
              <a:endPara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8857" y="4369401"/>
              <a:ext cx="500691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Car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34659" y="4995446"/>
              <a:ext cx="1060431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Sidewalk</a:t>
              </a:r>
              <a:endPara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4753690"/>
              <a:ext cx="738218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Fence</a:t>
              </a:r>
              <a:endPara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00825" y="3928646"/>
              <a:ext cx="1384357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SignSymbol</a:t>
              </a:r>
              <a:endPara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54327" y="4538246"/>
              <a:ext cx="589724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Tree</a:t>
              </a:r>
              <a:endPara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947033" y="4182648"/>
              <a:ext cx="564369" cy="126999"/>
            </a:xfrm>
            <a:prstGeom prst="straightConnector1">
              <a:avLst/>
            </a:prstGeom>
            <a:ln w="0"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V="1">
              <a:off x="6327098" y="5098974"/>
              <a:ext cx="228600" cy="10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917750" y="5147846"/>
              <a:ext cx="1250585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Pedestrian</a:t>
              </a:r>
              <a:endPara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V="1">
              <a:off x="5359443" y="5312959"/>
              <a:ext cx="533400" cy="2031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03468" y="5528846"/>
              <a:ext cx="1438583" cy="319833"/>
            </a:xfrm>
            <a:prstGeom prst="rect">
              <a:avLst/>
            </a:prstGeom>
            <a:noFill/>
            <a:ln w="0"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36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ColumnPole</a:t>
              </a:r>
              <a:endPara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6628839" y="4716054"/>
              <a:ext cx="304799" cy="10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5500702"/>
            <a:ext cx="8543956" cy="900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(Artistic version; object-boundaries don’t interest us)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20002" b="59995"/>
          <a:stretch>
            <a:fillRect/>
          </a:stretch>
        </p:blipFill>
        <p:spPr bwMode="auto">
          <a:xfrm>
            <a:off x="428596" y="881067"/>
            <a:ext cx="8211658" cy="461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4508564"/>
            <a:ext cx="2684517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5310" y="966843"/>
            <a:ext cx="2642839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3505" y="1571612"/>
            <a:ext cx="2671693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1182" y="2011526"/>
            <a:ext cx="2642839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9578" y="3276661"/>
            <a:ext cx="2642839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788111"/>
            <a:ext cx="2642839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943" y="1120831"/>
            <a:ext cx="2635401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A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9732" y="2352734"/>
            <a:ext cx="2671693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32489" y="1634128"/>
            <a:ext cx="1140498" cy="256644"/>
          </a:xfrm>
          <a:prstGeom prst="straightConnector1">
            <a:avLst/>
          </a:prstGeom>
          <a:ln w="0"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821376" y="3485874"/>
            <a:ext cx="461963" cy="2052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94151" y="3584637"/>
            <a:ext cx="2671693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1865903" y="3918303"/>
            <a:ext cx="1077915" cy="410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6535" y="4354576"/>
            <a:ext cx="2635401" cy="584775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Algorithm 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431146" y="2712055"/>
            <a:ext cx="615949" cy="205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that the most suitable algorithm can be chosen for each video automatically, through supervised training of a classifier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trike="sngStrike" dirty="0" smtClean="0"/>
              <a:t>that the most suitable algorithm can be chosen for each video automatically, through supervised training of a classifier</a:t>
            </a:r>
          </a:p>
          <a:p>
            <a:endParaRPr lang="en-US" dirty="0" smtClean="0"/>
          </a:p>
          <a:p>
            <a:r>
              <a:rPr lang="en-US" dirty="0" smtClean="0"/>
              <a:t>that one can predict the space-time segments of the video that are best-served by each available algorithm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(Can always come back to choose a per-frame or per-video algorithm)</a:t>
            </a:r>
            <a:endParaRPr lang="en-GB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35063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dirty="0" smtClean="0"/>
              <a:t>Experimental Framework</a:t>
            </a:r>
            <a:endParaRPr lang="en-GB" dirty="0" smtClean="0"/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381000" y="2389188"/>
            <a:ext cx="1316038" cy="560388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Image data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429000" y="1371600"/>
            <a:ext cx="2286000" cy="560388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63278" tIns="163278" rIns="163278" bIns="163278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 err="1">
                <a:solidFill>
                  <a:schemeClr val="tx1"/>
                </a:solidFill>
                <a:latin typeface="+mn-lt"/>
              </a:rPr>
              <a:t>Groundtruth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 labels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5181600" y="2703514"/>
            <a:ext cx="2286000" cy="560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Learning algorithm</a:t>
            </a: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2236788" y="2513013"/>
            <a:ext cx="2179637" cy="1171575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Feature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extraction</a:t>
            </a:r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>
            <a:off x="1731963" y="2686051"/>
            <a:ext cx="490537" cy="1587"/>
          </a:xfrm>
          <a:prstGeom prst="line">
            <a:avLst/>
          </a:prstGeom>
          <a:ln cmpd="sng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4395216" y="2903539"/>
            <a:ext cx="786384" cy="1587"/>
          </a:xfrm>
          <a:prstGeom prst="line">
            <a:avLst/>
          </a:prstGeom>
          <a:ln cmpd="sng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5715000" y="3292476"/>
            <a:ext cx="1588" cy="1306512"/>
          </a:xfrm>
          <a:prstGeom prst="line">
            <a:avLst/>
          </a:prstGeom>
          <a:ln cmpd="sng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5257800" y="4598988"/>
            <a:ext cx="1212850" cy="762000"/>
          </a:xfrm>
          <a:prstGeom prst="rect">
            <a:avLst/>
          </a:prstGeom>
          <a:ln w="57150">
            <a:solidFill>
              <a:srgbClr val="FFC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Trained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classifier</a:t>
            </a:r>
          </a:p>
        </p:txBody>
      </p:sp>
      <p:cxnSp>
        <p:nvCxnSpPr>
          <p:cNvPr id="60" name="Shape 59"/>
          <p:cNvCxnSpPr>
            <a:stCxn id="52" idx="3"/>
            <a:endCxn id="53" idx="0"/>
          </p:cNvCxnSpPr>
          <p:nvPr/>
        </p:nvCxnSpPr>
        <p:spPr bwMode="auto">
          <a:xfrm>
            <a:off x="5715000" y="1651794"/>
            <a:ext cx="609600" cy="1051720"/>
          </a:xfrm>
          <a:prstGeom prst="bentConnector2">
            <a:avLst/>
          </a:prstGeom>
          <a:ln cmpd="sng">
            <a:solidFill>
              <a:srgbClr val="FFC000"/>
            </a:solidFill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7010400" y="4584700"/>
            <a:ext cx="1831975" cy="792163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Estimated class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 labels</a:t>
            </a: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6470650" y="4979988"/>
            <a:ext cx="539750" cy="794"/>
          </a:xfrm>
          <a:prstGeom prst="straightConnector1">
            <a:avLst/>
          </a:prstGeom>
          <a:ln cmpd="sng">
            <a:solidFill>
              <a:srgbClr val="FFC000"/>
            </a:solidFill>
            <a:headEnd type="none" w="sm" len="sm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4395216" y="2903539"/>
            <a:ext cx="786384" cy="1587"/>
          </a:xfrm>
          <a:prstGeom prst="line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2389188"/>
            <a:ext cx="1316038" cy="560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Image data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429000" y="1371600"/>
            <a:ext cx="2286000" cy="560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 err="1">
                <a:solidFill>
                  <a:schemeClr val="tx1"/>
                </a:solidFill>
                <a:latin typeface="+mn-lt"/>
              </a:rPr>
              <a:t>Groundtruth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 labels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181600" y="2703514"/>
            <a:ext cx="2286000" cy="560387"/>
          </a:xfrm>
          <a:prstGeom prst="rect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Learning algorithm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236788" y="2513013"/>
            <a:ext cx="2179637" cy="11715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Feature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extraction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1731963" y="2686051"/>
            <a:ext cx="490537" cy="1587"/>
          </a:xfrm>
          <a:prstGeom prst="line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5715000" y="3292476"/>
            <a:ext cx="1588" cy="1306512"/>
          </a:xfrm>
          <a:prstGeom prst="line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010400" y="4584700"/>
            <a:ext cx="1831975" cy="792163"/>
          </a:xfrm>
          <a:prstGeom prst="rect">
            <a:avLst/>
          </a:prstGeom>
          <a:ln w="38100">
            <a:solidFill>
              <a:schemeClr val="tx1"/>
            </a:solidFill>
            <a:prstDash val="sys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Estimated class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 labels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257800" y="4598988"/>
            <a:ext cx="1212850" cy="762000"/>
          </a:xfrm>
          <a:prstGeom prst="rect">
            <a:avLst/>
          </a:prstGeom>
          <a:ln w="57150">
            <a:solidFill>
              <a:srgbClr val="00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Trained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classifier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55600" y="4545012"/>
            <a:ext cx="1365250" cy="560388"/>
          </a:xfrm>
          <a:prstGeom prst="rect">
            <a:avLst/>
          </a:prstGeom>
          <a:ln w="28575">
            <a:solidFill>
              <a:srgbClr val="66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New test </a:t>
            </a:r>
            <a:endParaRPr lang="en-GB" b="1" dirty="0" smtClean="0">
              <a:latin typeface="+mn-lt"/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 smtClean="0">
                <a:latin typeface="+mn-lt"/>
              </a:rPr>
              <a:t>data</a:t>
            </a:r>
            <a:endParaRPr lang="en-GB" b="1" dirty="0">
              <a:latin typeface="+mn-lt"/>
            </a:endParaRPr>
          </a:p>
        </p:txBody>
      </p:sp>
      <p:cxnSp>
        <p:nvCxnSpPr>
          <p:cNvPr id="35" name="Shape 34"/>
          <p:cNvCxnSpPr>
            <a:stCxn id="26" idx="3"/>
            <a:endCxn id="27" idx="0"/>
          </p:cNvCxnSpPr>
          <p:nvPr/>
        </p:nvCxnSpPr>
        <p:spPr bwMode="auto">
          <a:xfrm>
            <a:off x="5715000" y="1651794"/>
            <a:ext cx="609600" cy="1051720"/>
          </a:xfrm>
          <a:prstGeom prst="bentConnector2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sm" len="sm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8" idx="3"/>
            <a:endCxn id="33" idx="1"/>
          </p:cNvCxnSpPr>
          <p:nvPr/>
        </p:nvCxnSpPr>
        <p:spPr bwMode="auto">
          <a:xfrm>
            <a:off x="4416425" y="3098801"/>
            <a:ext cx="841375" cy="188118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3"/>
            <a:endCxn id="32" idx="1"/>
          </p:cNvCxnSpPr>
          <p:nvPr/>
        </p:nvCxnSpPr>
        <p:spPr bwMode="auto">
          <a:xfrm>
            <a:off x="6470650" y="4979988"/>
            <a:ext cx="539750" cy="7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8" name="Elbow Connector 37"/>
          <p:cNvCxnSpPr>
            <a:stCxn id="34" idx="3"/>
            <a:endCxn id="28" idx="1"/>
          </p:cNvCxnSpPr>
          <p:nvPr/>
        </p:nvCxnSpPr>
        <p:spPr bwMode="auto">
          <a:xfrm flipV="1">
            <a:off x="1720850" y="3098801"/>
            <a:ext cx="515938" cy="1726405"/>
          </a:xfrm>
          <a:prstGeom prst="bentConnector3">
            <a:avLst>
              <a:gd name="adj1" fmla="val 27534"/>
            </a:avLst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457200" y="-24"/>
            <a:ext cx="8229600" cy="1135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Times New Roman" pitchFamily="18" charset="0"/>
              </a:rPr>
              <a:t>Experimental Framework</a:t>
            </a:r>
            <a:endParaRPr kumimoji="0" lang="en-GB" sz="4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4395216" y="2903539"/>
            <a:ext cx="786384" cy="1587"/>
          </a:xfrm>
          <a:prstGeom prst="line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2389188"/>
            <a:ext cx="1316038" cy="560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Image data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429000" y="1371600"/>
            <a:ext cx="2286000" cy="560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 err="1">
                <a:solidFill>
                  <a:schemeClr val="tx1"/>
                </a:solidFill>
                <a:latin typeface="+mn-lt"/>
              </a:rPr>
              <a:t>Groundtruth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 labels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181600" y="2703514"/>
            <a:ext cx="2286000" cy="560387"/>
          </a:xfrm>
          <a:prstGeom prst="rect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Learning algorithm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236788" y="2513013"/>
            <a:ext cx="2179637" cy="11715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Feature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extraction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1731963" y="2686051"/>
            <a:ext cx="490537" cy="1587"/>
          </a:xfrm>
          <a:prstGeom prst="line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5715000" y="3292476"/>
            <a:ext cx="1588" cy="1306512"/>
          </a:xfrm>
          <a:prstGeom prst="line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010400" y="4584700"/>
            <a:ext cx="1831975" cy="792163"/>
          </a:xfrm>
          <a:prstGeom prst="rect">
            <a:avLst/>
          </a:prstGeom>
          <a:ln w="38100">
            <a:solidFill>
              <a:schemeClr val="tx1"/>
            </a:solidFill>
            <a:prstDash val="sys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Estimated class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 labels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257800" y="4598988"/>
            <a:ext cx="1212850" cy="762000"/>
          </a:xfrm>
          <a:prstGeom prst="rect">
            <a:avLst/>
          </a:prstGeom>
          <a:ln w="57150">
            <a:solidFill>
              <a:srgbClr val="00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Trained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classifier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55600" y="4545012"/>
            <a:ext cx="1365250" cy="560388"/>
          </a:xfrm>
          <a:prstGeom prst="rect">
            <a:avLst/>
          </a:prstGeom>
          <a:ln w="28575">
            <a:solidFill>
              <a:srgbClr val="66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New test </a:t>
            </a:r>
            <a:endParaRPr lang="en-GB" b="1" dirty="0" smtClean="0">
              <a:latin typeface="+mn-lt"/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 smtClean="0">
                <a:latin typeface="+mn-lt"/>
              </a:rPr>
              <a:t>data</a:t>
            </a:r>
            <a:endParaRPr lang="en-GB" b="1" dirty="0">
              <a:latin typeface="+mn-lt"/>
            </a:endParaRPr>
          </a:p>
        </p:txBody>
      </p:sp>
      <p:cxnSp>
        <p:nvCxnSpPr>
          <p:cNvPr id="35" name="Shape 34"/>
          <p:cNvCxnSpPr>
            <a:stCxn id="26" idx="3"/>
            <a:endCxn id="27" idx="0"/>
          </p:cNvCxnSpPr>
          <p:nvPr/>
        </p:nvCxnSpPr>
        <p:spPr bwMode="auto">
          <a:xfrm>
            <a:off x="5715000" y="1651794"/>
            <a:ext cx="609600" cy="1051720"/>
          </a:xfrm>
          <a:prstGeom prst="bentConnector2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sm" len="sm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8" idx="3"/>
            <a:endCxn id="33" idx="1"/>
          </p:cNvCxnSpPr>
          <p:nvPr/>
        </p:nvCxnSpPr>
        <p:spPr bwMode="auto">
          <a:xfrm>
            <a:off x="4416425" y="3098801"/>
            <a:ext cx="841375" cy="188118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3"/>
            <a:endCxn id="32" idx="1"/>
          </p:cNvCxnSpPr>
          <p:nvPr/>
        </p:nvCxnSpPr>
        <p:spPr bwMode="auto">
          <a:xfrm>
            <a:off x="6470650" y="4979988"/>
            <a:ext cx="539750" cy="7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8" name="Elbow Connector 37"/>
          <p:cNvCxnSpPr>
            <a:stCxn id="34" idx="3"/>
            <a:endCxn id="28" idx="1"/>
          </p:cNvCxnSpPr>
          <p:nvPr/>
        </p:nvCxnSpPr>
        <p:spPr bwMode="auto">
          <a:xfrm flipV="1">
            <a:off x="1720850" y="3098801"/>
            <a:ext cx="515938" cy="1726405"/>
          </a:xfrm>
          <a:prstGeom prst="bentConnector3">
            <a:avLst>
              <a:gd name="adj1" fmla="val 27534"/>
            </a:avLst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457200" y="-24"/>
            <a:ext cx="8229600" cy="1135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Times New Roman" pitchFamily="18" charset="0"/>
              </a:rPr>
              <a:t>Experimental Framework</a:t>
            </a:r>
            <a:endParaRPr kumimoji="0" lang="en-GB" sz="4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5786454"/>
            <a:ext cx="3454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Trebuchet MS" pitchFamily="34" charset="0"/>
              </a:rPr>
              <a:t>Random Forests</a:t>
            </a:r>
          </a:p>
          <a:p>
            <a:r>
              <a:rPr lang="en-US" sz="2000" dirty="0" err="1" smtClean="0">
                <a:solidFill>
                  <a:srgbClr val="00FF00"/>
                </a:solidFill>
                <a:latin typeface="Trebuchet MS" pitchFamily="34" charset="0"/>
              </a:rPr>
              <a:t>Breiman</a:t>
            </a:r>
            <a:r>
              <a:rPr lang="en-US" sz="2000" dirty="0" smtClean="0">
                <a:solidFill>
                  <a:srgbClr val="00FF00"/>
                </a:solidFill>
                <a:latin typeface="Trebuchet MS" pitchFamily="34" charset="0"/>
              </a:rPr>
              <a:t>, 2001</a:t>
            </a:r>
            <a:endParaRPr lang="en-GB" sz="2000" dirty="0">
              <a:solidFill>
                <a:srgbClr val="00FF00"/>
              </a:solidFill>
              <a:latin typeface="Trebuchet MS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14876" y="2428868"/>
            <a:ext cx="2714644" cy="3214710"/>
          </a:xfrm>
          <a:prstGeom prst="ellipse">
            <a:avLst/>
          </a:prstGeom>
          <a:noFill/>
          <a:ln w="98425" cmpd="sng">
            <a:solidFill>
              <a:srgbClr val="00FF00"/>
            </a:solidFill>
          </a:ln>
          <a:effectLst>
            <a:outerShdw blurRad="50800" dir="2700000" sx="101000" sy="101000" algn="tl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err="1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4395216" y="2903539"/>
            <a:ext cx="786384" cy="1587"/>
          </a:xfrm>
          <a:prstGeom prst="line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2389188"/>
            <a:ext cx="1316038" cy="560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Image data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429000" y="1371600"/>
            <a:ext cx="2286000" cy="5603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 err="1">
                <a:solidFill>
                  <a:schemeClr val="tx1"/>
                </a:solidFill>
                <a:latin typeface="+mn-lt"/>
              </a:rPr>
              <a:t>Groundtruth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 labels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181600" y="2703514"/>
            <a:ext cx="2286000" cy="560387"/>
          </a:xfrm>
          <a:prstGeom prst="rect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Learning algorithm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236788" y="2513013"/>
            <a:ext cx="2179637" cy="11715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Feature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extraction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1731963" y="2686051"/>
            <a:ext cx="490537" cy="1587"/>
          </a:xfrm>
          <a:prstGeom prst="line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5715000" y="3292476"/>
            <a:ext cx="1588" cy="1306512"/>
          </a:xfrm>
          <a:prstGeom prst="line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algn="ctr"/>
            <a:endParaRPr lang="en-US" b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010400" y="4584700"/>
            <a:ext cx="1831975" cy="792163"/>
          </a:xfrm>
          <a:prstGeom prst="rect">
            <a:avLst/>
          </a:prstGeom>
          <a:ln w="38100">
            <a:solidFill>
              <a:schemeClr val="tx1"/>
            </a:solidFill>
            <a:prstDash val="sys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Estimated class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 labels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257800" y="4598988"/>
            <a:ext cx="1212850" cy="762000"/>
          </a:xfrm>
          <a:prstGeom prst="rect">
            <a:avLst/>
          </a:prstGeom>
          <a:ln w="57150">
            <a:solidFill>
              <a:srgbClr val="00FF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Trained</a:t>
            </a: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classifier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55600" y="4545012"/>
            <a:ext cx="1365250" cy="560388"/>
          </a:xfrm>
          <a:prstGeom prst="rect">
            <a:avLst/>
          </a:prstGeom>
          <a:ln w="28575">
            <a:solidFill>
              <a:srgbClr val="66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3278" tIns="163278" rIns="163278" bIns="163278" anchor="ctr"/>
          <a:lstStyle/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>
                <a:latin typeface="+mn-lt"/>
              </a:rPr>
              <a:t>New test </a:t>
            </a:r>
            <a:endParaRPr lang="en-GB" b="1" dirty="0" smtClean="0">
              <a:latin typeface="+mn-lt"/>
            </a:endParaRPr>
          </a:p>
          <a:p>
            <a:pPr algn="ctr">
              <a:lnSpc>
                <a:spcPct val="93000"/>
              </a:lnSpc>
              <a:buClr>
                <a:srgbClr val="FFFFFF"/>
              </a:buCl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b="1" dirty="0" smtClean="0">
                <a:latin typeface="+mn-lt"/>
              </a:rPr>
              <a:t>data</a:t>
            </a:r>
            <a:endParaRPr lang="en-GB" b="1" dirty="0">
              <a:latin typeface="+mn-lt"/>
            </a:endParaRPr>
          </a:p>
        </p:txBody>
      </p:sp>
      <p:cxnSp>
        <p:nvCxnSpPr>
          <p:cNvPr id="35" name="Shape 34"/>
          <p:cNvCxnSpPr>
            <a:stCxn id="26" idx="3"/>
            <a:endCxn id="27" idx="0"/>
          </p:cNvCxnSpPr>
          <p:nvPr/>
        </p:nvCxnSpPr>
        <p:spPr bwMode="auto">
          <a:xfrm>
            <a:off x="5715000" y="1651794"/>
            <a:ext cx="609600" cy="1051720"/>
          </a:xfrm>
          <a:prstGeom prst="bentConnector2">
            <a:avLst/>
          </a:prstGeom>
          <a:ln w="444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sm" len="sm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8" idx="3"/>
            <a:endCxn id="33" idx="1"/>
          </p:cNvCxnSpPr>
          <p:nvPr/>
        </p:nvCxnSpPr>
        <p:spPr bwMode="auto">
          <a:xfrm>
            <a:off x="4416425" y="3098801"/>
            <a:ext cx="841375" cy="188118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3"/>
            <a:endCxn id="32" idx="1"/>
          </p:cNvCxnSpPr>
          <p:nvPr/>
        </p:nvCxnSpPr>
        <p:spPr bwMode="auto">
          <a:xfrm>
            <a:off x="6470650" y="4979988"/>
            <a:ext cx="539750" cy="7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8" name="Elbow Connector 37"/>
          <p:cNvCxnSpPr>
            <a:stCxn id="34" idx="3"/>
            <a:endCxn id="28" idx="1"/>
          </p:cNvCxnSpPr>
          <p:nvPr/>
        </p:nvCxnSpPr>
        <p:spPr bwMode="auto">
          <a:xfrm flipV="1">
            <a:off x="1720850" y="3098801"/>
            <a:ext cx="515938" cy="1726405"/>
          </a:xfrm>
          <a:prstGeom prst="bentConnector3">
            <a:avLst>
              <a:gd name="adj1" fmla="val 27534"/>
            </a:avLst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457200" y="-24"/>
            <a:ext cx="8229600" cy="1135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Times New Roman" pitchFamily="18" charset="0"/>
              </a:rPr>
              <a:t>Experimental Framework</a:t>
            </a:r>
            <a:endParaRPr kumimoji="0" lang="en-GB" sz="4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43240" y="928670"/>
            <a:ext cx="2928958" cy="1428760"/>
          </a:xfrm>
          <a:prstGeom prst="ellipse">
            <a:avLst/>
          </a:prstGeom>
          <a:noFill/>
          <a:ln w="98425" cmpd="sng">
            <a:solidFill>
              <a:srgbClr val="00FF00"/>
            </a:solidFill>
          </a:ln>
          <a:effectLst>
            <a:outerShdw blurRad="50800" dir="2700000" sx="101000" sy="101000" algn="tl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err="1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6" y="2482478"/>
            <a:ext cx="5453058" cy="408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696792"/>
            <a:ext cx="5453058" cy="408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“Making” more data</a:t>
            </a:r>
            <a:endParaRPr lang="en-GB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733365" cy="355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35202"/>
            <a:ext cx="4714908" cy="35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694"/>
            <a:ext cx="2405090" cy="18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572016"/>
            <a:ext cx="2405090" cy="18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530" y="4857768"/>
            <a:ext cx="2405090" cy="18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697024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GB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7267"/>
            <a:ext cx="8686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305048"/>
            <a:ext cx="4533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162304"/>
            <a:ext cx="4333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1956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43466"/>
            <a:ext cx="8562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572140"/>
            <a:ext cx="8715436" cy="7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" y="6276999"/>
            <a:ext cx="908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43114"/>
            <a:ext cx="8077200" cy="22431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Which algorithm should I (use / download / implement) to track things in </a:t>
            </a:r>
            <a:r>
              <a:rPr lang="en-US" sz="4000" u="sng" dirty="0" smtClean="0"/>
              <a:t>this</a:t>
            </a:r>
            <a:r>
              <a:rPr lang="en-US" sz="4000" dirty="0" smtClean="0"/>
              <a:t> video?</a:t>
            </a:r>
            <a:endParaRPr lang="en-GB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57694"/>
            <a:ext cx="3114127" cy="217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14"/>
            <a:ext cx="2444261" cy="183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71414"/>
            <a:ext cx="24759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9518" y="4143422"/>
            <a:ext cx="1821638" cy="24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105297"/>
            <a:ext cx="3281126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786182" y="6264495"/>
            <a:ext cx="2392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ebuchet MS" pitchFamily="34" charset="0"/>
              </a:rPr>
              <a:t>Video from Dorothy </a:t>
            </a:r>
            <a:r>
              <a:rPr lang="en-US" sz="1400" dirty="0" err="1" smtClean="0">
                <a:latin typeface="Trebuchet MS" pitchFamily="34" charset="0"/>
              </a:rPr>
              <a:t>Kuipers</a:t>
            </a:r>
            <a:endParaRPr lang="en-GB" sz="1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GB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7267"/>
            <a:ext cx="8686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143116"/>
            <a:ext cx="908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2814654"/>
            <a:ext cx="8472518" cy="3257552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Training data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ce Script MT" pitchFamily="66" charset="0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consists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feature vectors 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class labels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(i.e.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best-algorithm per pixel)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Feature vector x is multi-scale, and includes: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Spatial Gradient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Distance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Transform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Temporal Gradient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Residual Error (after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bicubic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reconstruction)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GB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7267"/>
            <a:ext cx="8686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143116"/>
            <a:ext cx="908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2814654"/>
            <a:ext cx="8472518" cy="3257552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Training data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ce Script MT" pitchFamily="66" charset="0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consists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feature vectors 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class labels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(i.e.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best-algorithm per pixel)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Feature vector x is multi-scale, and includes: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Spatial Gradient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Distance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Transform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Temporal Gradient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Residual Error (after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bicubic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reconstruction)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57620" y="2714620"/>
            <a:ext cx="5072066" cy="1857388"/>
          </a:xfrm>
          <a:prstGeom prst="roundRect">
            <a:avLst/>
          </a:prstGeom>
          <a:solidFill>
            <a:schemeClr val="tx1"/>
          </a:solidFill>
          <a:ln w="101600">
            <a:solidFill>
              <a:srgbClr val="FFFF00"/>
            </a:solidFill>
          </a:ln>
          <a:effectLst>
            <a:outerShdw blurRad="50800" dir="2700000" sx="101000" sy="101000" algn="tl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71810"/>
            <a:ext cx="4533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4143372" y="4357694"/>
            <a:ext cx="857256" cy="785818"/>
          </a:xfrm>
          <a:prstGeom prst="straightConnector1">
            <a:avLst/>
          </a:prstGeom>
          <a:ln cmpd="sng">
            <a:solidFill>
              <a:srgbClr val="FFC000"/>
            </a:solidFill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GB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7267"/>
            <a:ext cx="8686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143116"/>
            <a:ext cx="908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2814654"/>
            <a:ext cx="8472518" cy="3257552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Training data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ce Script MT" pitchFamily="66" charset="0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consists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feature vectors 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class labels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(i.e.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best-algorithm per pixel)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Feature vector x is multi-scale, and includes: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Spatial Gradient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Distance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Transform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Temporal Gradient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Residual Error (after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bicubic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reconstruction)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2714620"/>
            <a:ext cx="8715404" cy="1857388"/>
          </a:xfrm>
          <a:prstGeom prst="roundRect">
            <a:avLst/>
          </a:prstGeom>
          <a:solidFill>
            <a:schemeClr val="tx1"/>
          </a:solidFill>
          <a:ln w="101600">
            <a:solidFill>
              <a:srgbClr val="FFFF00"/>
            </a:solidFill>
          </a:ln>
          <a:effectLst>
            <a:outerShdw blurRad="50800" dir="2700000" sx="101000" sy="101000" algn="tl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500562" y="4857760"/>
            <a:ext cx="1000132" cy="571504"/>
          </a:xfrm>
          <a:prstGeom prst="straightConnector1">
            <a:avLst/>
          </a:prstGeom>
          <a:ln cmpd="sng">
            <a:solidFill>
              <a:srgbClr val="FFC000"/>
            </a:solidFill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2" y="3214686"/>
            <a:ext cx="8562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GB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22" y="1357298"/>
            <a:ext cx="4533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19362"/>
            <a:ext cx="4333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376618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57694"/>
            <a:ext cx="8562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547923"/>
            <a:ext cx="8715436" cy="7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Details</a:t>
            </a:r>
            <a:endParaRPr lang="en-GB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47858"/>
            <a:ext cx="4333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805114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33543"/>
            <a:ext cx="8715436" cy="7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14348" y="1357298"/>
            <a:ext cx="4583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Temporal Gradient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348" y="4211429"/>
            <a:ext cx="3795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Residual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5194"/>
            <a:ext cx="8229600" cy="1251062"/>
          </a:xfrm>
        </p:spPr>
        <p:txBody>
          <a:bodyPr/>
          <a:lstStyle/>
          <a:p>
            <a:pPr algn="ctr"/>
            <a:r>
              <a:rPr lang="en-US" dirty="0" smtClean="0"/>
              <a:t>Application I: Optical Flow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22" y="285728"/>
            <a:ext cx="9001156" cy="526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3286148" cy="60488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77" y="0"/>
            <a:ext cx="8668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071538" y="3214686"/>
            <a:ext cx="3214710" cy="4286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False Positive Rate (for EPE &lt; 1.0)</a:t>
            </a:r>
            <a:endParaRPr lang="en-GB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3108" y="2357430"/>
            <a:ext cx="4929222" cy="19288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r="2700000" sx="101000" sy="101000" algn="tl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FlowLib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Decision Confidence</a:t>
            </a:r>
            <a:endParaRPr lang="en-GB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06" y="1214422"/>
            <a:ext cx="571504" cy="12144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True Po-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sitive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Rate</a:t>
            </a:r>
            <a:endParaRPr lang="en-GB" sz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06" y="4572008"/>
            <a:ext cx="571504" cy="12144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Ave EPE</a:t>
            </a:r>
            <a:endParaRPr lang="en-GB" sz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57356" y="6572272"/>
            <a:ext cx="2500330" cy="2857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pixels x10</a:t>
            </a:r>
            <a:r>
              <a:rPr lang="en-US" sz="1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GB" sz="1600" baseline="30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5194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Application II: Feature Matching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/>
              <a:t>Comparing 2 Descriptions</a:t>
            </a:r>
            <a:endParaRPr lang="en-GB" dirty="0" smtClean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114800"/>
          </a:xfrm>
        </p:spPr>
        <p:txBody>
          <a:bodyPr/>
          <a:lstStyle/>
          <a:p>
            <a:r>
              <a:rPr lang="en-US" sz="2800" smtClean="0"/>
              <a:t>What is a match? Details are important…</a:t>
            </a:r>
          </a:p>
          <a:p>
            <a:pPr lvl="1"/>
            <a:r>
              <a:rPr lang="en-US" sz="2400" smtClean="0"/>
              <a:t>Nearest neighbor (see also </a:t>
            </a:r>
            <a:r>
              <a:rPr lang="en-US" sz="2400" smtClean="0">
                <a:hlinkClick r:id="rId2"/>
              </a:rPr>
              <a:t>FLANN</a:t>
            </a:r>
            <a:r>
              <a:rPr lang="en-US" sz="2400" smtClean="0"/>
              <a:t>)</a:t>
            </a:r>
          </a:p>
          <a:p>
            <a:pPr lvl="1"/>
            <a:r>
              <a:rPr lang="en-US" sz="2400" smtClean="0"/>
              <a:t>Distance Ratio</a:t>
            </a:r>
          </a:p>
          <a:p>
            <a:pPr lvl="1"/>
            <a:r>
              <a:rPr lang="en-US" sz="2400" smtClean="0"/>
              <a:t>PCA</a:t>
            </a:r>
          </a:p>
          <a:p>
            <a:r>
              <a:rPr lang="en-US" sz="2800" smtClean="0"/>
              <a:t>Evaluation: density, # correct matches, tolerance</a:t>
            </a:r>
            <a:endParaRPr lang="en-GB" sz="2800" smtClean="0"/>
          </a:p>
        </p:txBody>
      </p:sp>
      <p:pic>
        <p:nvPicPr>
          <p:cNvPr id="10547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3171825"/>
            <a:ext cx="85629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TextBox 6"/>
          <p:cNvSpPr txBox="1">
            <a:spLocks noChangeArrowheads="1"/>
          </p:cNvSpPr>
          <p:nvPr/>
        </p:nvSpPr>
        <p:spPr bwMode="auto">
          <a:xfrm>
            <a:off x="1360488" y="6477000"/>
            <a:ext cx="6411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“192 correct matches (yellow) and 208 false matches (blue)”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Optical Flow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#2 all-time Computer Vision problem </a:t>
            </a:r>
            <a:r>
              <a:rPr lang="en-US" sz="2000" dirty="0" smtClean="0"/>
              <a:t>(disputable)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“Where did each pixel go?”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SIFT Decision Confidence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950"/>
          <a:stretch>
            <a:fillRect/>
          </a:stretch>
        </p:blipFill>
        <p:spPr bwMode="auto">
          <a:xfrm>
            <a:off x="214282" y="1785926"/>
            <a:ext cx="4105275" cy="33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b="-539"/>
          <a:stretch>
            <a:fillRect/>
          </a:stretch>
        </p:blipFill>
        <p:spPr bwMode="auto">
          <a:xfrm>
            <a:off x="4605368" y="1785926"/>
            <a:ext cx="4324350" cy="3356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SIFT Decision Confidence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950"/>
          <a:stretch>
            <a:fillRect/>
          </a:stretch>
        </p:blipFill>
        <p:spPr bwMode="auto">
          <a:xfrm>
            <a:off x="433416" y="71414"/>
            <a:ext cx="8210550" cy="670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SIFT Decision Confidence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950"/>
          <a:stretch>
            <a:fillRect/>
          </a:stretch>
        </p:blipFill>
        <p:spPr bwMode="auto">
          <a:xfrm>
            <a:off x="433416" y="71414"/>
            <a:ext cx="8210550" cy="670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b="-539"/>
          <a:stretch>
            <a:fillRect/>
          </a:stretch>
        </p:blipFill>
        <p:spPr bwMode="auto">
          <a:xfrm>
            <a:off x="214282" y="73572"/>
            <a:ext cx="8648700" cy="67130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Hindsight / 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43956" cy="462560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Current results don’t quite live up to the theory: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Flaws of best-algorithm are the upper bound (ok)</a:t>
            </a:r>
          </a:p>
          <a:p>
            <a:pPr lvl="1"/>
            <a:r>
              <a:rPr lang="en-US" dirty="0" smtClean="0"/>
              <a:t>Training data does not fit in memory (fixable)</a:t>
            </a:r>
          </a:p>
          <a:p>
            <a:pPr lvl="1"/>
            <a:r>
              <a:rPr lang="en-US" dirty="0" smtClean="0"/>
              <a:t>“Winning” the race is more than rank (problem!)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Overall, predictions are correlated with the best algorithm for each segment </a:t>
            </a:r>
            <a:r>
              <a:rPr lang="en-US" dirty="0" smtClean="0">
                <a:solidFill>
                  <a:srgbClr val="FFFF00"/>
                </a:solidFill>
              </a:rPr>
              <a:t>(expressed as Pr!)</a:t>
            </a:r>
          </a:p>
          <a:p>
            <a:endParaRPr lang="en-US" dirty="0" smtClean="0"/>
          </a:p>
          <a:p>
            <a:r>
              <a:rPr lang="en-US" dirty="0" smtClean="0"/>
              <a:t>Training data where one class dominates is dangerous – needs improvement</a:t>
            </a:r>
          </a:p>
          <a:p>
            <a:endParaRPr lang="en-US" dirty="0" smtClean="0"/>
          </a:p>
          <a:p>
            <a:r>
              <a:rPr lang="en-US" dirty="0" smtClean="0"/>
              <a:t>Other features could help make better predictions</a:t>
            </a:r>
          </a:p>
          <a:p>
            <a:pPr lvl="1"/>
            <a:r>
              <a:rPr lang="en-US" dirty="0" smtClean="0"/>
              <a:t>Results don’t yet do the idea justice</a:t>
            </a:r>
          </a:p>
          <a:p>
            <a:endParaRPr lang="en-US" dirty="0" smtClean="0"/>
          </a:p>
          <a:p>
            <a:r>
              <a:rPr lang="en-US" dirty="0" smtClean="0"/>
              <a:t>One size does NOT fit all </a:t>
            </a:r>
          </a:p>
          <a:p>
            <a:pPr lvl="1"/>
            <a:r>
              <a:rPr lang="en-US" dirty="0" smtClean="0"/>
              <a:t>At least in terms of algorithm suitability</a:t>
            </a:r>
          </a:p>
          <a:p>
            <a:pPr lvl="1"/>
            <a:r>
              <a:rPr lang="en-US" dirty="0" smtClean="0"/>
              <a:t>Could use “bad” algorithms!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5786454"/>
            <a:ext cx="251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Ground Truth Best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3201" y="5786454"/>
            <a:ext cx="267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Based on Prediction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14612" y="6357958"/>
            <a:ext cx="3638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White = 30 pixel end point error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786454"/>
            <a:ext cx="1156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FlowLib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3201" y="5786454"/>
            <a:ext cx="267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Based on Prediction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5786454"/>
            <a:ext cx="1156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FlowLib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3201" y="5786454"/>
            <a:ext cx="267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Based on Prediction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9112" y="6357958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(Contrast enhanced)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3101553"/>
            <a:ext cx="8858280" cy="211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214346" y="2857496"/>
            <a:ext cx="9644130" cy="2500330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  <a:effectLst>
            <a:outerShdw blurRad="50800" dir="2700000" sx="101000" sy="101000" algn="tl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against each other on the “blind” Middlebury test set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800" t="15257" r="41129" b="30422"/>
          <a:stretch>
            <a:fillRect/>
          </a:stretch>
        </p:blipFill>
        <p:spPr bwMode="auto">
          <a:xfrm>
            <a:off x="714348" y="4286256"/>
            <a:ext cx="8047566" cy="192882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Anonymous. Secrets of optical flow estimation and their principles. CVPR 2010 submission 477</a:t>
            </a:r>
            <a:endParaRPr lang="en-GB" dirty="0"/>
          </a:p>
        </p:txBody>
      </p:sp>
      <p:pic>
        <p:nvPicPr>
          <p:cNvPr id="25602" name="Picture 2" descr="http://vision.middlebury.edu/flow/eval/imgs/1data/Teddy/fram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93943"/>
            <a:ext cx="6357982" cy="5449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Anonymous. Secrets of optical flow estimation and their principles. CVPR 2010 submission 477</a:t>
            </a:r>
            <a:endParaRPr lang="en-GB" dirty="0"/>
          </a:p>
        </p:txBody>
      </p:sp>
      <p:pic>
        <p:nvPicPr>
          <p:cNvPr id="25602" name="Picture 2" descr="http://vision.middlebury.edu/flow/eval/imgs/1data/Teddy/fram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93943"/>
            <a:ext cx="6357982" cy="5449701"/>
          </a:xfrm>
          <a:prstGeom prst="rect">
            <a:avLst/>
          </a:prstGeom>
          <a:noFill/>
        </p:spPr>
      </p:pic>
      <p:pic>
        <p:nvPicPr>
          <p:cNvPr id="25604" name="Picture 4" descr="http://vision.middlebury.edu/flow/eval/imgs/1data/Teddy/fram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93943"/>
            <a:ext cx="6357982" cy="5449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Best Algorithm </a:t>
            </a:r>
            <a:r>
              <a:rPr lang="en-US" sz="1800" dirty="0" smtClean="0"/>
              <a:t>(7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overall as of 17-12-2009)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1800" dirty="0" smtClean="0"/>
              <a:t>DPOF [18]: C. Lei and Y.-H. Yang. </a:t>
            </a:r>
            <a:r>
              <a:rPr lang="en-GB" sz="1800" dirty="0" smtClean="0">
                <a:hlinkClick r:id="rId2"/>
              </a:rPr>
              <a:t>Optical flow estimation on coarse-to-fine region-trees using discrete optimization</a:t>
            </a:r>
            <a:r>
              <a:rPr lang="en-GB" sz="1800" dirty="0" smtClean="0"/>
              <a:t>. ICCV 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 l="934" t="22938" r="35981" b="36469"/>
          <a:stretch>
            <a:fillRect/>
          </a:stretch>
        </p:blipFill>
        <p:spPr bwMode="auto">
          <a:xfrm>
            <a:off x="714348" y="1857364"/>
            <a:ext cx="77153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 l="934" t="22938" r="35981" b="35502"/>
          <a:stretch>
            <a:fillRect/>
          </a:stretch>
        </p:blipFill>
        <p:spPr bwMode="auto">
          <a:xfrm>
            <a:off x="714348" y="1857364"/>
            <a:ext cx="77153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 l="934" t="22938" r="35981" b="35502"/>
          <a:stretch>
            <a:fillRect/>
          </a:stretch>
        </p:blipFill>
        <p:spPr bwMode="auto">
          <a:xfrm>
            <a:off x="714348" y="1857364"/>
            <a:ext cx="77153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1800" dirty="0" smtClean="0"/>
              <a:t>(3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overall as of 17-12-2009)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Best Algorithm</a:t>
            </a:r>
            <a:br>
              <a:rPr lang="en-US" dirty="0" smtClean="0"/>
            </a:br>
            <a:r>
              <a:rPr lang="en-GB" sz="1600" dirty="0" smtClean="0"/>
              <a:t> </a:t>
            </a:r>
            <a:r>
              <a:rPr lang="en-GB" sz="1600" dirty="0" err="1" smtClean="0"/>
              <a:t>Classic+Area</a:t>
            </a:r>
            <a:r>
              <a:rPr lang="en-GB" sz="1600" dirty="0" smtClean="0"/>
              <a:t> [31]: </a:t>
            </a:r>
            <a:r>
              <a:rPr lang="en-GB" sz="1800" dirty="0" smtClean="0"/>
              <a:t>Anonymous. Secrets of optical flow estimation and their principles. CVPR 2010 submission 477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 l="934" t="22938" r="35981" b="36469"/>
          <a:stretch>
            <a:fillRect/>
          </a:stretch>
        </p:blipFill>
        <p:spPr bwMode="auto">
          <a:xfrm>
            <a:off x="714348" y="1857364"/>
            <a:ext cx="77153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Anonymous. Secrets of optical flow estimation and their principles. CVPR 2010 submission 477</a:t>
            </a:r>
            <a:endParaRPr lang="en-GB" dirty="0"/>
          </a:p>
        </p:txBody>
      </p:sp>
      <p:pic>
        <p:nvPicPr>
          <p:cNvPr id="25602" name="Picture 2" descr="http://vision.middlebury.edu/flow/eval/imgs/1data/Teddy/fram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93943"/>
            <a:ext cx="6357982" cy="5449701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214414" y="1785926"/>
            <a:ext cx="1071570" cy="1071570"/>
          </a:xfrm>
          <a:prstGeom prst="ellipse">
            <a:avLst/>
          </a:prstGeom>
          <a:noFill/>
          <a:ln w="155575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500042"/>
            <a:ext cx="2786082" cy="121444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r="2700000" sx="101000" sy="101000" algn="tl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Should use algorithm A</a:t>
            </a:r>
            <a:endParaRPr lang="en-GB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71934" y="3429000"/>
            <a:ext cx="1071570" cy="1071570"/>
          </a:xfrm>
          <a:prstGeom prst="ellipse">
            <a:avLst/>
          </a:prstGeom>
          <a:noFill/>
          <a:ln w="155575" cmpd="sng">
            <a:solidFill>
              <a:srgbClr val="3BE8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29454" y="2000240"/>
            <a:ext cx="1071570" cy="1071570"/>
          </a:xfrm>
          <a:prstGeom prst="ellipse">
            <a:avLst/>
          </a:prstGeom>
          <a:noFill/>
          <a:ln w="155575" cmpd="sng">
            <a:solidFill>
              <a:srgbClr val="3BE8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86380" y="3214686"/>
            <a:ext cx="2786082" cy="1214446"/>
          </a:xfrm>
          <a:prstGeom prst="roundRect">
            <a:avLst/>
          </a:prstGeom>
          <a:solidFill>
            <a:srgbClr val="3BE8FF"/>
          </a:solidFill>
          <a:ln>
            <a:noFill/>
          </a:ln>
          <a:effectLst>
            <a:outerShdw blurRad="50800" dir="2700000" sx="101000" sy="101000" algn="tl" rotWithShape="0">
              <a:schemeClr val="tx1"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Should use algorithm B</a:t>
            </a:r>
            <a:endParaRPr lang="en-GB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solidFill>
          <a:srgbClr val="FFFF00"/>
        </a:solidFill>
        <a:ln>
          <a:noFill/>
        </a:ln>
        <a:effectLst>
          <a:outerShdw blurRad="50800" dir="2700000" sx="101000" sy="101000" algn="tl" rotWithShape="0">
            <a:schemeClr val="tx1">
              <a:alpha val="29000"/>
            </a:schemeClr>
          </a:outerShdw>
        </a:effectLst>
      </a:spPr>
      <a:bodyPr rtlCol="0" anchor="ctr"/>
      <a:lstStyle>
        <a:defPPr algn="ctr">
          <a:defRPr sz="3600" dirty="0" err="1" smtClean="0">
            <a:solidFill>
              <a:schemeClr val="bg1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cmpd="sng">
          <a:solidFill>
            <a:srgbClr val="FFC000"/>
          </a:solidFill>
          <a:headEnd type="none" w="sm" len="sm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3622</TotalTime>
  <Words>704</Words>
  <Application>Microsoft Office PowerPoint</Application>
  <PresentationFormat>On-screen Show (4:3)</PresentationFormat>
  <Paragraphs>174</Paragraphs>
  <Slides>39</Slides>
  <Notes>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Module</vt:lpstr>
      <vt:lpstr>Segmenting Video Into Classes of Algorithm-Suitability</vt:lpstr>
      <vt:lpstr>Which algorithm should I (use / download / implement) to track things in this video?</vt:lpstr>
      <vt:lpstr>The Optical Flow Problem</vt:lpstr>
      <vt:lpstr>Optical Flow Solutions</vt:lpstr>
      <vt:lpstr>Slide 5</vt:lpstr>
      <vt:lpstr>Slide 6</vt:lpstr>
      <vt:lpstr>1st Best Algorithm (7th overall as of 17-12-2009) DPOF [18]: C. Lei and Y.-H. Yang. Optical flow estimation on coarse-to-fine region-trees using discrete optimization. ICCV 2009</vt:lpstr>
      <vt:lpstr>(3rd overall as of 17-12-2009) 2nd Best Algorithm  Classic+Area [31]: Anonymous. Secrets of optical flow estimation and their principles. CVPR 2010 submission 477</vt:lpstr>
      <vt:lpstr>Slide 9</vt:lpstr>
      <vt:lpstr>Slide 10</vt:lpstr>
      <vt:lpstr>Slide 11</vt:lpstr>
      <vt:lpstr>Hypothesis:</vt:lpstr>
      <vt:lpstr>Hypothesis:</vt:lpstr>
      <vt:lpstr>Experimental Framework</vt:lpstr>
      <vt:lpstr>Slide 15</vt:lpstr>
      <vt:lpstr>Slide 16</vt:lpstr>
      <vt:lpstr>Slide 17</vt:lpstr>
      <vt:lpstr>“Making” more data</vt:lpstr>
      <vt:lpstr>Formulation</vt:lpstr>
      <vt:lpstr>Formulation</vt:lpstr>
      <vt:lpstr>Formulation</vt:lpstr>
      <vt:lpstr>Formulation</vt:lpstr>
      <vt:lpstr>Formulation</vt:lpstr>
      <vt:lpstr>Formulation Details</vt:lpstr>
      <vt:lpstr>Application I: Optical Flow</vt:lpstr>
      <vt:lpstr>Slide 26</vt:lpstr>
      <vt:lpstr>Slide 27</vt:lpstr>
      <vt:lpstr>Application II: Feature Matching</vt:lpstr>
      <vt:lpstr>Comparing 2 Descriptions</vt:lpstr>
      <vt:lpstr>SIFT Decision Confidence</vt:lpstr>
      <vt:lpstr>SIFT Decision Confidence</vt:lpstr>
      <vt:lpstr>SIFT Decision Confidence</vt:lpstr>
      <vt:lpstr>Hindsight / Future Work</vt:lpstr>
      <vt:lpstr>Summary</vt:lpstr>
      <vt:lpstr>Slide 35</vt:lpstr>
      <vt:lpstr>Slide 36</vt:lpstr>
      <vt:lpstr>Slide 37</vt:lpstr>
      <vt:lpstr>Slide 38</vt:lpstr>
      <vt:lpstr>Slide 39</vt:lpstr>
    </vt:vector>
  </TitlesOfParts>
  <Company>UCL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 J Brostow</dc:creator>
  <cp:lastModifiedBy>localadmin</cp:lastModifiedBy>
  <cp:revision>20</cp:revision>
  <dcterms:created xsi:type="dcterms:W3CDTF">2009-12-15T11:56:33Z</dcterms:created>
  <dcterms:modified xsi:type="dcterms:W3CDTF">2010-10-07T09:36:44Z</dcterms:modified>
</cp:coreProperties>
</file>